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0" r:id="rId1"/>
  </p:sldMasterIdLst>
  <p:sldIdLst>
    <p:sldId id="256" r:id="rId2"/>
    <p:sldId id="276" r:id="rId3"/>
    <p:sldId id="277" r:id="rId4"/>
    <p:sldId id="283" r:id="rId5"/>
    <p:sldId id="282" r:id="rId6"/>
    <p:sldId id="281" r:id="rId7"/>
    <p:sldId id="280" r:id="rId8"/>
    <p:sldId id="279" r:id="rId9"/>
    <p:sldId id="278" r:id="rId10"/>
    <p:sldId id="290" r:id="rId11"/>
    <p:sldId id="289" r:id="rId12"/>
    <p:sldId id="288" r:id="rId13"/>
    <p:sldId id="287" r:id="rId14"/>
    <p:sldId id="286" r:id="rId15"/>
    <p:sldId id="285" r:id="rId16"/>
    <p:sldId id="284" r:id="rId17"/>
    <p:sldId id="291" r:id="rId18"/>
  </p:sldIdLst>
  <p:sldSz cx="12192000" cy="6858000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691" autoAdjust="0"/>
    <p:restoredTop sz="94660"/>
  </p:normalViewPr>
  <p:slideViewPr>
    <p:cSldViewPr snapToGrid="0">
      <p:cViewPr varScale="1">
        <p:scale>
          <a:sx n="92" d="100"/>
          <a:sy n="92" d="100"/>
        </p:scale>
        <p:origin x="366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4C6FCAF0-ED77-443F-9BF0-B5664686AECA}" type="datetimeFigureOut">
              <a:rPr lang="es-CO" smtClean="0"/>
              <a:t>06/10/2017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CB98D635-7885-4E8C-8E44-3C57BBC3171D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6256709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6FCAF0-ED77-443F-9BF0-B5664686AECA}" type="datetimeFigureOut">
              <a:rPr lang="es-CO" smtClean="0"/>
              <a:t>06/10/2017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98D635-7885-4E8C-8E44-3C57BBC3171D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5188998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6FCAF0-ED77-443F-9BF0-B5664686AECA}" type="datetimeFigureOut">
              <a:rPr lang="es-CO" smtClean="0"/>
              <a:t>06/10/2017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98D635-7885-4E8C-8E44-3C57BBC3171D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85040458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6FCAF0-ED77-443F-9BF0-B5664686AECA}" type="datetimeFigureOut">
              <a:rPr lang="es-CO" smtClean="0"/>
              <a:t>06/10/2017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98D635-7885-4E8C-8E44-3C57BBC3171D}" type="slidenum">
              <a:rPr lang="es-CO" smtClean="0"/>
              <a:t>‹Nº›</a:t>
            </a:fld>
            <a:endParaRPr lang="es-CO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54703763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6FCAF0-ED77-443F-9BF0-B5664686AECA}" type="datetimeFigureOut">
              <a:rPr lang="es-CO" smtClean="0"/>
              <a:t>06/10/2017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98D635-7885-4E8C-8E44-3C57BBC3171D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9061679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6FCAF0-ED77-443F-9BF0-B5664686AECA}" type="datetimeFigureOut">
              <a:rPr lang="es-CO" smtClean="0"/>
              <a:t>06/10/2017</a:t>
            </a:fld>
            <a:endParaRPr lang="es-C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98D635-7885-4E8C-8E44-3C57BBC3171D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42355432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de imagen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6FCAF0-ED77-443F-9BF0-B5664686AECA}" type="datetimeFigureOut">
              <a:rPr lang="es-CO" smtClean="0"/>
              <a:t>06/10/2017</a:t>
            </a:fld>
            <a:endParaRPr lang="es-C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98D635-7885-4E8C-8E44-3C57BBC3171D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77198751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6FCAF0-ED77-443F-9BF0-B5664686AECA}" type="datetimeFigureOut">
              <a:rPr lang="es-CO" smtClean="0"/>
              <a:t>06/10/2017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98D635-7885-4E8C-8E44-3C57BBC3171D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43844137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6FCAF0-ED77-443F-9BF0-B5664686AECA}" type="datetimeFigureOut">
              <a:rPr lang="es-CO" smtClean="0"/>
              <a:t>06/10/2017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98D635-7885-4E8C-8E44-3C57BBC3171D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3547322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6FCAF0-ED77-443F-9BF0-B5664686AECA}" type="datetimeFigureOut">
              <a:rPr lang="es-CO" smtClean="0"/>
              <a:t>06/10/2017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98D635-7885-4E8C-8E44-3C57BBC3171D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3724534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6FCAF0-ED77-443F-9BF0-B5664686AECA}" type="datetimeFigureOut">
              <a:rPr lang="es-CO" smtClean="0"/>
              <a:t>06/10/2017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98D635-7885-4E8C-8E44-3C57BBC3171D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5233273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6FCAF0-ED77-443F-9BF0-B5664686AECA}" type="datetimeFigureOut">
              <a:rPr lang="es-CO" smtClean="0"/>
              <a:t>06/10/2017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98D635-7885-4E8C-8E44-3C57BBC3171D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3885302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6FCAF0-ED77-443F-9BF0-B5664686AECA}" type="datetimeFigureOut">
              <a:rPr lang="es-CO" smtClean="0"/>
              <a:t>06/10/2017</a:t>
            </a:fld>
            <a:endParaRPr lang="es-C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98D635-7885-4E8C-8E44-3C57BBC3171D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9431111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6FCAF0-ED77-443F-9BF0-B5664686AECA}" type="datetimeFigureOut">
              <a:rPr lang="es-CO" smtClean="0"/>
              <a:t>06/10/2017</a:t>
            </a:fld>
            <a:endParaRPr lang="es-C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98D635-7885-4E8C-8E44-3C57BBC3171D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8002771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6FCAF0-ED77-443F-9BF0-B5664686AECA}" type="datetimeFigureOut">
              <a:rPr lang="es-CO" smtClean="0"/>
              <a:t>06/10/2017</a:t>
            </a:fld>
            <a:endParaRPr lang="es-C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98D635-7885-4E8C-8E44-3C57BBC3171D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2086756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6FCAF0-ED77-443F-9BF0-B5664686AECA}" type="datetimeFigureOut">
              <a:rPr lang="es-CO" smtClean="0"/>
              <a:t>06/10/2017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98D635-7885-4E8C-8E44-3C57BBC3171D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5941217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6FCAF0-ED77-443F-9BF0-B5664686AECA}" type="datetimeFigureOut">
              <a:rPr lang="es-CO" smtClean="0"/>
              <a:t>06/10/2017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98D635-7885-4E8C-8E44-3C57BBC3171D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272511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6FCAF0-ED77-443F-9BF0-B5664686AECA}" type="datetimeFigureOut">
              <a:rPr lang="es-CO" smtClean="0"/>
              <a:t>06/10/2017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98D635-7885-4E8C-8E44-3C57BBC3171D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55964472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41" r:id="rId1"/>
    <p:sldLayoutId id="2147483742" r:id="rId2"/>
    <p:sldLayoutId id="2147483743" r:id="rId3"/>
    <p:sldLayoutId id="2147483744" r:id="rId4"/>
    <p:sldLayoutId id="2147483745" r:id="rId5"/>
    <p:sldLayoutId id="2147483746" r:id="rId6"/>
    <p:sldLayoutId id="2147483747" r:id="rId7"/>
    <p:sldLayoutId id="2147483748" r:id="rId8"/>
    <p:sldLayoutId id="2147483749" r:id="rId9"/>
    <p:sldLayoutId id="2147483750" r:id="rId10"/>
    <p:sldLayoutId id="2147483751" r:id="rId11"/>
    <p:sldLayoutId id="2147483752" r:id="rId12"/>
    <p:sldLayoutId id="2147483753" r:id="rId13"/>
    <p:sldLayoutId id="2147483754" r:id="rId14"/>
    <p:sldLayoutId id="2147483755" r:id="rId15"/>
    <p:sldLayoutId id="2147483756" r:id="rId16"/>
    <p:sldLayoutId id="2147483757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/>
          <p:cNvSpPr txBox="1"/>
          <p:nvPr/>
        </p:nvSpPr>
        <p:spPr>
          <a:xfrm>
            <a:off x="662152" y="91085"/>
            <a:ext cx="11067393" cy="65556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3500" dirty="0" smtClean="0"/>
              <a:t>BD II</a:t>
            </a:r>
          </a:p>
          <a:p>
            <a:pPr algn="ctr"/>
            <a:r>
              <a:rPr lang="es-CO" sz="3500" dirty="0" smtClean="0"/>
              <a:t>a. Insertar registros con valores de otra tabla </a:t>
            </a:r>
          </a:p>
          <a:p>
            <a:pPr algn="ctr"/>
            <a:r>
              <a:rPr lang="es-CO" sz="3500" b="1" dirty="0" smtClean="0">
                <a:solidFill>
                  <a:schemeClr val="bg1"/>
                </a:solidFill>
              </a:rPr>
              <a:t>(Insert – </a:t>
            </a:r>
            <a:r>
              <a:rPr lang="es-CO" sz="3500" b="1" dirty="0">
                <a:solidFill>
                  <a:schemeClr val="bg1"/>
                </a:solidFill>
              </a:rPr>
              <a:t>S</a:t>
            </a:r>
            <a:r>
              <a:rPr lang="es-CO" sz="3500" b="1" dirty="0" smtClean="0">
                <a:solidFill>
                  <a:schemeClr val="bg1"/>
                </a:solidFill>
              </a:rPr>
              <a:t>elect- Join)</a:t>
            </a:r>
          </a:p>
          <a:p>
            <a:pPr algn="ctr"/>
            <a:r>
              <a:rPr lang="es-CO" sz="3500" dirty="0" smtClean="0"/>
              <a:t>b. Actualizar datos con valores de otra tabla </a:t>
            </a:r>
          </a:p>
          <a:p>
            <a:pPr algn="ctr"/>
            <a:r>
              <a:rPr lang="es-CO" sz="3500" b="1" dirty="0" smtClean="0">
                <a:solidFill>
                  <a:schemeClr val="bg1"/>
                </a:solidFill>
              </a:rPr>
              <a:t>(Update)</a:t>
            </a:r>
          </a:p>
          <a:p>
            <a:pPr algn="ctr"/>
            <a:r>
              <a:rPr lang="es-CO" sz="3500" dirty="0" smtClean="0"/>
              <a:t>c. Actualización en cascada </a:t>
            </a:r>
          </a:p>
          <a:p>
            <a:pPr algn="ctr"/>
            <a:r>
              <a:rPr lang="es-CO" sz="3500" b="1" dirty="0" smtClean="0">
                <a:solidFill>
                  <a:schemeClr val="bg1"/>
                </a:solidFill>
              </a:rPr>
              <a:t>(Update – Join)</a:t>
            </a:r>
          </a:p>
          <a:p>
            <a:pPr algn="ctr"/>
            <a:r>
              <a:rPr lang="es-CO" sz="3500" dirty="0" smtClean="0"/>
              <a:t>d. Borrar registros consultando otras tablas</a:t>
            </a:r>
            <a:br>
              <a:rPr lang="es-CO" sz="3500" dirty="0" smtClean="0"/>
            </a:br>
            <a:r>
              <a:rPr lang="es-CO" sz="3500" b="1" dirty="0" smtClean="0">
                <a:solidFill>
                  <a:schemeClr val="bg1"/>
                </a:solidFill>
              </a:rPr>
              <a:t>(Delete – Join)</a:t>
            </a:r>
            <a:endParaRPr lang="es-CO" sz="3500" b="1" dirty="0">
              <a:solidFill>
                <a:schemeClr val="bg1"/>
              </a:solidFill>
            </a:endParaRPr>
          </a:p>
          <a:p>
            <a:pPr algn="ctr"/>
            <a:endParaRPr lang="es-CO" sz="3500" b="1" dirty="0">
              <a:solidFill>
                <a:schemeClr val="bg1"/>
              </a:solidFill>
            </a:endParaRPr>
          </a:p>
          <a:p>
            <a:pPr algn="ctr"/>
            <a:endParaRPr lang="es-CO" sz="3500" b="1" dirty="0">
              <a:solidFill>
                <a:schemeClr val="bg1"/>
              </a:solidFill>
            </a:endParaRPr>
          </a:p>
          <a:p>
            <a:pPr algn="ctr"/>
            <a:endParaRPr lang="es-CO" sz="3500" b="1" dirty="0" smtClean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74243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82004" y="654627"/>
            <a:ext cx="9369673" cy="49460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898502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47009" y="85516"/>
            <a:ext cx="8136081" cy="3670629"/>
          </a:xfrm>
          <a:prstGeom prst="rect">
            <a:avLst/>
          </a:prstGeom>
        </p:spPr>
      </p:pic>
      <p:pic>
        <p:nvPicPr>
          <p:cNvPr id="4" name="Imagen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47009" y="3891978"/>
            <a:ext cx="8136081" cy="25801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389164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2892136" y="362635"/>
            <a:ext cx="6096000" cy="830997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s-CO" sz="2400" b="1" dirty="0" smtClean="0">
                <a:solidFill>
                  <a:schemeClr val="bg1"/>
                </a:solidFill>
              </a:rPr>
              <a:t>D. </a:t>
            </a:r>
            <a:r>
              <a:rPr lang="es-CO" sz="2400" b="1" dirty="0">
                <a:solidFill>
                  <a:schemeClr val="bg1"/>
                </a:solidFill>
              </a:rPr>
              <a:t>Borrar registros consultando otras tablas</a:t>
            </a:r>
            <a:br>
              <a:rPr lang="es-CO" sz="2400" b="1" dirty="0">
                <a:solidFill>
                  <a:schemeClr val="bg1"/>
                </a:solidFill>
              </a:rPr>
            </a:br>
            <a:r>
              <a:rPr lang="es-CO" sz="2400" b="1" dirty="0">
                <a:solidFill>
                  <a:srgbClr val="FF0000"/>
                </a:solidFill>
              </a:rPr>
              <a:t>(Delete – Join)</a:t>
            </a:r>
          </a:p>
        </p:txBody>
      </p:sp>
      <p:sp>
        <p:nvSpPr>
          <p:cNvPr id="3" name="Rectángulo 2"/>
          <p:cNvSpPr/>
          <p:nvPr/>
        </p:nvSpPr>
        <p:spPr>
          <a:xfrm>
            <a:off x="772418" y="1550615"/>
            <a:ext cx="7633821" cy="175432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s-CO" b="1" dirty="0" smtClean="0">
                <a:solidFill>
                  <a:schemeClr val="bg1"/>
                </a:solidFill>
              </a:rPr>
              <a:t>Se puede hacer de dos formas:</a:t>
            </a:r>
          </a:p>
          <a:p>
            <a:pPr algn="ctr"/>
            <a:r>
              <a:rPr lang="es-CO" b="1" dirty="0" smtClean="0">
                <a:solidFill>
                  <a:schemeClr val="bg1"/>
                </a:solidFill>
              </a:rPr>
              <a:t>				1. Borrar los registros direccionando el código</a:t>
            </a:r>
          </a:p>
          <a:p>
            <a:pPr algn="ctr"/>
            <a:r>
              <a:rPr lang="es-CO" b="1" dirty="0" smtClean="0">
                <a:solidFill>
                  <a:srgbClr val="FF0000"/>
                </a:solidFill>
              </a:rPr>
              <a:t>Ejemplo:</a:t>
            </a:r>
          </a:p>
          <a:p>
            <a:pPr algn="ctr"/>
            <a:r>
              <a:rPr lang="es-CO" b="1" dirty="0" smtClean="0">
                <a:solidFill>
                  <a:srgbClr val="FF0000"/>
                </a:solidFill>
              </a:rPr>
              <a:t>		Delete </a:t>
            </a:r>
            <a:r>
              <a:rPr lang="es-CO" b="1" dirty="0" err="1" smtClean="0">
                <a:solidFill>
                  <a:srgbClr val="FF0000"/>
                </a:solidFill>
              </a:rPr>
              <a:t>from</a:t>
            </a:r>
            <a:r>
              <a:rPr lang="es-CO" b="1" dirty="0" smtClean="0">
                <a:solidFill>
                  <a:srgbClr val="FF0000"/>
                </a:solidFill>
              </a:rPr>
              <a:t> libro where código=1;</a:t>
            </a:r>
          </a:p>
          <a:p>
            <a:pPr algn="ctr"/>
            <a:endParaRPr lang="es-CO" b="1" dirty="0">
              <a:solidFill>
                <a:srgbClr val="FF0000"/>
              </a:solidFill>
            </a:endParaRPr>
          </a:p>
          <a:p>
            <a:pPr algn="ctr"/>
            <a:r>
              <a:rPr lang="es-CO" b="1" dirty="0" smtClean="0">
                <a:solidFill>
                  <a:schemeClr val="bg1"/>
                </a:solidFill>
              </a:rPr>
              <a:t>2. Realizar todo en un solo paso</a:t>
            </a:r>
            <a:endParaRPr lang="es-CO" b="1" dirty="0">
              <a:solidFill>
                <a:schemeClr val="bg1"/>
              </a:solidFill>
            </a:endParaRPr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57129" y="3298637"/>
            <a:ext cx="8314335" cy="31229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007393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3131126" y="394855"/>
            <a:ext cx="7457209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CO" sz="2400" b="1" dirty="0" smtClean="0">
                <a:solidFill>
                  <a:schemeClr val="bg1"/>
                </a:solidFill>
              </a:rPr>
              <a:t>E. </a:t>
            </a:r>
            <a:r>
              <a:rPr lang="es-CO" sz="2400" b="1" dirty="0">
                <a:solidFill>
                  <a:schemeClr val="bg1"/>
                </a:solidFill>
              </a:rPr>
              <a:t>Borrar registros buscando coincidencia en otras tablas</a:t>
            </a:r>
          </a:p>
          <a:p>
            <a:pPr algn="ctr"/>
            <a:r>
              <a:rPr lang="es-CO" sz="2400" b="1" dirty="0">
                <a:solidFill>
                  <a:srgbClr val="FF0000"/>
                </a:solidFill>
              </a:rPr>
              <a:t>(Delete – Join)</a:t>
            </a:r>
          </a:p>
        </p:txBody>
      </p:sp>
      <p:sp>
        <p:nvSpPr>
          <p:cNvPr id="3" name="Rectángulo 2"/>
          <p:cNvSpPr/>
          <p:nvPr/>
        </p:nvSpPr>
        <p:spPr>
          <a:xfrm>
            <a:off x="2137316" y="1467488"/>
            <a:ext cx="895649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indent="-342900" algn="ctr">
              <a:buAutoNum type="arabicPeriod"/>
            </a:pPr>
            <a:r>
              <a:rPr lang="es-CO" b="1" dirty="0" smtClean="0">
                <a:solidFill>
                  <a:schemeClr val="bg1"/>
                </a:solidFill>
              </a:rPr>
              <a:t>Teniendo las entidades canción y casadisquera</a:t>
            </a:r>
          </a:p>
          <a:p>
            <a:pPr marL="342900" indent="-342900" algn="ctr">
              <a:buAutoNum type="arabicPeriod"/>
            </a:pPr>
            <a:r>
              <a:rPr lang="es-CO" b="1" dirty="0" smtClean="0">
                <a:solidFill>
                  <a:schemeClr val="bg1"/>
                </a:solidFill>
              </a:rPr>
              <a:t>Busquemos eliminar todas las canciones cuyo código no exista en la tabla casadisquera</a:t>
            </a:r>
            <a:endParaRPr lang="es-CO" b="1" dirty="0">
              <a:solidFill>
                <a:schemeClr val="bg1"/>
              </a:solidFill>
            </a:endParaRP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67891" y="2085396"/>
            <a:ext cx="7502236" cy="4416411"/>
          </a:xfrm>
          <a:prstGeom prst="rect">
            <a:avLst/>
          </a:prstGeom>
        </p:spPr>
      </p:pic>
      <p:sp>
        <p:nvSpPr>
          <p:cNvPr id="5" name="CuadroTexto 4"/>
          <p:cNvSpPr txBox="1"/>
          <p:nvPr/>
        </p:nvSpPr>
        <p:spPr>
          <a:xfrm>
            <a:off x="10588334" y="3262746"/>
            <a:ext cx="129886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1400" b="1" dirty="0" smtClean="0">
                <a:solidFill>
                  <a:schemeClr val="bg1"/>
                </a:solidFill>
              </a:rPr>
              <a:t>Agregando dos registros en la tabla canción</a:t>
            </a:r>
            <a:endParaRPr lang="es-CO" sz="14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248513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05161" y="589912"/>
            <a:ext cx="6234546" cy="1714500"/>
          </a:xfrm>
          <a:prstGeom prst="rect">
            <a:avLst/>
          </a:prstGeom>
        </p:spPr>
      </p:pic>
      <p:sp>
        <p:nvSpPr>
          <p:cNvPr id="3" name="Rectángulo 2"/>
          <p:cNvSpPr/>
          <p:nvPr/>
        </p:nvSpPr>
        <p:spPr>
          <a:xfrm>
            <a:off x="2091000" y="220580"/>
            <a:ext cx="950632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s-CO" b="1" dirty="0" smtClean="0">
                <a:solidFill>
                  <a:schemeClr val="bg1"/>
                </a:solidFill>
              </a:rPr>
              <a:t>Realizamos una consulta para verificar que códigos de la tabla canción no están en casadisquera</a:t>
            </a:r>
            <a:endParaRPr lang="es-CO" b="1" dirty="0">
              <a:solidFill>
                <a:schemeClr val="bg1"/>
              </a:solidFill>
            </a:endParaRPr>
          </a:p>
        </p:txBody>
      </p:sp>
      <p:sp>
        <p:nvSpPr>
          <p:cNvPr id="4" name="Rectángulo 3"/>
          <p:cNvSpPr/>
          <p:nvPr/>
        </p:nvSpPr>
        <p:spPr>
          <a:xfrm>
            <a:off x="2536602" y="2304412"/>
            <a:ext cx="640534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s-CO" b="1" dirty="0" smtClean="0">
                <a:solidFill>
                  <a:schemeClr val="bg1"/>
                </a:solidFill>
              </a:rPr>
              <a:t>O en el momento de realizar el </a:t>
            </a:r>
            <a:r>
              <a:rPr lang="es-CO" b="1" dirty="0" err="1" smtClean="0">
                <a:solidFill>
                  <a:schemeClr val="bg1"/>
                </a:solidFill>
              </a:rPr>
              <a:t>left</a:t>
            </a:r>
            <a:r>
              <a:rPr lang="es-CO" b="1" dirty="0" smtClean="0">
                <a:solidFill>
                  <a:schemeClr val="bg1"/>
                </a:solidFill>
              </a:rPr>
              <a:t> </a:t>
            </a:r>
            <a:r>
              <a:rPr lang="es-CO" b="1" dirty="0" err="1" smtClean="0">
                <a:solidFill>
                  <a:schemeClr val="bg1"/>
                </a:solidFill>
              </a:rPr>
              <a:t>join</a:t>
            </a:r>
            <a:r>
              <a:rPr lang="es-CO" b="1" dirty="0" smtClean="0">
                <a:solidFill>
                  <a:schemeClr val="bg1"/>
                </a:solidFill>
              </a:rPr>
              <a:t>, eliminamos los registros.</a:t>
            </a:r>
            <a:endParaRPr lang="es-CO" b="1" dirty="0">
              <a:solidFill>
                <a:schemeClr val="bg1"/>
              </a:solidFill>
            </a:endParaRPr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71800" y="2673744"/>
            <a:ext cx="6678413" cy="4144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382254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2746664" y="445762"/>
            <a:ext cx="6096000" cy="830997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s-CO" sz="2400" b="1" dirty="0" smtClean="0">
                <a:solidFill>
                  <a:schemeClr val="bg1"/>
                </a:solidFill>
              </a:rPr>
              <a:t>F. </a:t>
            </a:r>
            <a:r>
              <a:rPr lang="es-CO" sz="2400" b="1" dirty="0">
                <a:solidFill>
                  <a:schemeClr val="bg1"/>
                </a:solidFill>
              </a:rPr>
              <a:t>Borrar registros en cascada</a:t>
            </a:r>
          </a:p>
          <a:p>
            <a:pPr algn="ctr"/>
            <a:r>
              <a:rPr lang="es-CO" sz="2400" b="1" dirty="0">
                <a:solidFill>
                  <a:srgbClr val="FF0000"/>
                </a:solidFill>
              </a:rPr>
              <a:t>(Delete - Join)</a:t>
            </a:r>
          </a:p>
        </p:txBody>
      </p:sp>
      <p:sp>
        <p:nvSpPr>
          <p:cNvPr id="3" name="Rectángulo 2"/>
          <p:cNvSpPr/>
          <p:nvPr/>
        </p:nvSpPr>
        <p:spPr>
          <a:xfrm>
            <a:off x="1516455" y="1276759"/>
            <a:ext cx="8120043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s-CO" b="1" dirty="0" smtClean="0">
                <a:solidFill>
                  <a:schemeClr val="bg1"/>
                </a:solidFill>
              </a:rPr>
              <a:t>Siguiendo con el ejemplo de las tablas anteriores (canción – casadisquera)</a:t>
            </a:r>
          </a:p>
          <a:p>
            <a:pPr algn="ctr"/>
            <a:endParaRPr lang="es-CO" b="1" dirty="0">
              <a:solidFill>
                <a:schemeClr val="bg1"/>
              </a:solidFill>
            </a:endParaRPr>
          </a:p>
          <a:p>
            <a:pPr marL="342900" indent="-342900" algn="ctr">
              <a:buAutoNum type="arabicPeriod"/>
            </a:pPr>
            <a:r>
              <a:rPr lang="es-CO" b="1" dirty="0" smtClean="0">
                <a:solidFill>
                  <a:schemeClr val="bg1"/>
                </a:solidFill>
              </a:rPr>
              <a:t>Se puede borrar la información uno a uno los registros siguiendo condiciones.</a:t>
            </a:r>
          </a:p>
          <a:p>
            <a:pPr marL="342900" indent="-342900" algn="ctr">
              <a:buAutoNum type="arabicPeriod"/>
            </a:pPr>
            <a:r>
              <a:rPr lang="es-CO" b="1" dirty="0" smtClean="0">
                <a:solidFill>
                  <a:schemeClr val="bg1"/>
                </a:solidFill>
              </a:rPr>
              <a:t>Se puede borrar los registros requeridos a través de una sola consulta (cascada)</a:t>
            </a:r>
            <a:endParaRPr lang="es-CO" b="1" dirty="0">
              <a:solidFill>
                <a:schemeClr val="bg1"/>
              </a:solidFill>
            </a:endParaRP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41865" y="2628157"/>
            <a:ext cx="7751848" cy="39670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103320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00370" y="594789"/>
            <a:ext cx="8817295" cy="55150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139863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2"/>
          <p:cNvSpPr txBox="1"/>
          <p:nvPr/>
        </p:nvSpPr>
        <p:spPr>
          <a:xfrm>
            <a:off x="2493818" y="2556164"/>
            <a:ext cx="8032173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5000" b="1" dirty="0" smtClean="0">
                <a:solidFill>
                  <a:schemeClr val="bg1"/>
                </a:solidFill>
              </a:rPr>
              <a:t>GRACIAS POR SU ATENCIÓN</a:t>
            </a:r>
            <a:endParaRPr lang="es-CO" sz="50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43649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2"/>
          <p:cNvSpPr txBox="1"/>
          <p:nvPr/>
        </p:nvSpPr>
        <p:spPr>
          <a:xfrm>
            <a:off x="987137" y="1400342"/>
            <a:ext cx="10546773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3500" dirty="0" smtClean="0"/>
              <a:t>BD II</a:t>
            </a:r>
          </a:p>
          <a:p>
            <a:pPr algn="ctr"/>
            <a:r>
              <a:rPr lang="es-CO" sz="3500" dirty="0" smtClean="0"/>
              <a:t>e. Borrar registros buscando coincidencia en otras tablas</a:t>
            </a:r>
          </a:p>
          <a:p>
            <a:pPr algn="ctr"/>
            <a:r>
              <a:rPr lang="es-CO" sz="3500" b="1" dirty="0" smtClean="0">
                <a:solidFill>
                  <a:schemeClr val="bg1"/>
                </a:solidFill>
              </a:rPr>
              <a:t>(Delete – Join)</a:t>
            </a:r>
          </a:p>
          <a:p>
            <a:pPr algn="ctr"/>
            <a:r>
              <a:rPr lang="es-CO" sz="3500" dirty="0" smtClean="0"/>
              <a:t>f. Borrar registros en cascada</a:t>
            </a:r>
          </a:p>
          <a:p>
            <a:pPr algn="ctr"/>
            <a:r>
              <a:rPr lang="es-CO" sz="3500" b="1" dirty="0" smtClean="0">
                <a:solidFill>
                  <a:schemeClr val="bg1"/>
                </a:solidFill>
              </a:rPr>
              <a:t>(Delete - Join)</a:t>
            </a:r>
          </a:p>
          <a:p>
            <a:pPr algn="ctr"/>
            <a:endParaRPr lang="es-CO" sz="3500" b="1" dirty="0">
              <a:solidFill>
                <a:schemeClr val="bg1"/>
              </a:solidFill>
            </a:endParaRPr>
          </a:p>
          <a:p>
            <a:pPr algn="ctr"/>
            <a:endParaRPr lang="es-CO" sz="3500" b="1" dirty="0">
              <a:solidFill>
                <a:schemeClr val="bg1"/>
              </a:solidFill>
            </a:endParaRPr>
          </a:p>
          <a:p>
            <a:pPr algn="ctr"/>
            <a:endParaRPr lang="es-CO" sz="3500" b="1" dirty="0" smtClean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69756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2944091" y="196380"/>
            <a:ext cx="6096000" cy="800219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s-CO" sz="2400" b="1" dirty="0">
                <a:solidFill>
                  <a:schemeClr val="bg1"/>
                </a:solidFill>
              </a:rPr>
              <a:t>A</a:t>
            </a:r>
            <a:r>
              <a:rPr lang="es-CO" sz="2400" b="1" dirty="0" smtClean="0">
                <a:solidFill>
                  <a:schemeClr val="bg1"/>
                </a:solidFill>
              </a:rPr>
              <a:t>. Insertar </a:t>
            </a:r>
            <a:r>
              <a:rPr lang="es-CO" sz="2400" b="1" dirty="0">
                <a:solidFill>
                  <a:schemeClr val="bg1"/>
                </a:solidFill>
              </a:rPr>
              <a:t>registros con valores de otra tabla </a:t>
            </a:r>
          </a:p>
          <a:p>
            <a:pPr algn="ctr"/>
            <a:r>
              <a:rPr lang="es-CO" sz="2200" b="1" dirty="0">
                <a:solidFill>
                  <a:srgbClr val="FF0000"/>
                </a:solidFill>
              </a:rPr>
              <a:t>(Insert – Select- Join)</a:t>
            </a:r>
          </a:p>
        </p:txBody>
      </p:sp>
      <p:pic>
        <p:nvPicPr>
          <p:cNvPr id="9" name="Imagen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77472" y="2567982"/>
            <a:ext cx="8052953" cy="3768021"/>
          </a:xfrm>
          <a:prstGeom prst="rect">
            <a:avLst/>
          </a:prstGeom>
        </p:spPr>
      </p:pic>
      <p:pic>
        <p:nvPicPr>
          <p:cNvPr id="11" name="Imagen 1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77472" y="1346055"/>
            <a:ext cx="8096563" cy="10992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63350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75610" y="703118"/>
            <a:ext cx="8109714" cy="2370036"/>
          </a:xfrm>
          <a:prstGeom prst="rect">
            <a:avLst/>
          </a:prstGeom>
        </p:spPr>
      </p:pic>
      <p:pic>
        <p:nvPicPr>
          <p:cNvPr id="4" name="Imagen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75610" y="3784142"/>
            <a:ext cx="8187153" cy="2223103"/>
          </a:xfrm>
          <a:prstGeom prst="rect">
            <a:avLst/>
          </a:prstGeom>
        </p:spPr>
      </p:pic>
      <p:sp>
        <p:nvSpPr>
          <p:cNvPr id="5" name="Rectángulo 4"/>
          <p:cNvSpPr/>
          <p:nvPr/>
        </p:nvSpPr>
        <p:spPr>
          <a:xfrm>
            <a:off x="1547828" y="3243982"/>
            <a:ext cx="1004627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s-CO" b="1" dirty="0" smtClean="0">
                <a:solidFill>
                  <a:schemeClr val="bg1"/>
                </a:solidFill>
              </a:rPr>
              <a:t>Se crea una tercera entidad para insertar los registros con los valores de una de las entidades anteriores</a:t>
            </a:r>
            <a:endParaRPr lang="es-CO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347352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76526" y="3599872"/>
            <a:ext cx="8027560" cy="2124942"/>
          </a:xfrm>
          <a:prstGeom prst="rect">
            <a:avLst/>
          </a:prstGeom>
        </p:spPr>
      </p:pic>
      <p:pic>
        <p:nvPicPr>
          <p:cNvPr id="4" name="Imagen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38658" y="1517562"/>
            <a:ext cx="8103296" cy="1873193"/>
          </a:xfrm>
          <a:prstGeom prst="rect">
            <a:avLst/>
          </a:prstGeom>
        </p:spPr>
      </p:pic>
      <p:sp>
        <p:nvSpPr>
          <p:cNvPr id="5" name="Rectángulo 4"/>
          <p:cNvSpPr/>
          <p:nvPr/>
        </p:nvSpPr>
        <p:spPr>
          <a:xfrm>
            <a:off x="2415746" y="859006"/>
            <a:ext cx="718825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s-CO" b="1" dirty="0" smtClean="0">
                <a:solidFill>
                  <a:schemeClr val="bg1"/>
                </a:solidFill>
              </a:rPr>
              <a:t>Se ingresan registros a las dos entidades fuente (canción – casadisquera)</a:t>
            </a:r>
            <a:endParaRPr lang="es-CO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210762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1721776" y="391415"/>
            <a:ext cx="8493094" cy="147732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s-CO" b="1" dirty="0" smtClean="0">
                <a:solidFill>
                  <a:schemeClr val="bg1"/>
                </a:solidFill>
              </a:rPr>
              <a:t>Para insertar registros en la tabla cantidadcasadisquera se puede hacer de dos formas:</a:t>
            </a:r>
          </a:p>
          <a:p>
            <a:pPr marL="342900" indent="-342900" algn="ctr">
              <a:buAutoNum type="arabicPeriod"/>
            </a:pPr>
            <a:r>
              <a:rPr lang="es-CO" b="1" dirty="0" smtClean="0">
                <a:solidFill>
                  <a:schemeClr val="bg1"/>
                </a:solidFill>
              </a:rPr>
              <a:t>Insertar los registros uno a </a:t>
            </a:r>
            <a:r>
              <a:rPr lang="es-CO" b="1" dirty="0" smtClean="0">
                <a:solidFill>
                  <a:schemeClr val="bg1"/>
                </a:solidFill>
              </a:rPr>
              <a:t>uno</a:t>
            </a:r>
            <a:endParaRPr lang="es-CO" b="1" dirty="0" smtClean="0">
              <a:solidFill>
                <a:schemeClr val="bg1"/>
              </a:solidFill>
            </a:endParaRPr>
          </a:p>
          <a:p>
            <a:pPr marL="342900" indent="-342900" algn="ctr">
              <a:buAutoNum type="arabicPeriod"/>
            </a:pPr>
            <a:endParaRPr lang="es-CO" b="1" dirty="0" smtClean="0">
              <a:solidFill>
                <a:srgbClr val="FF0000"/>
              </a:solidFill>
            </a:endParaRPr>
          </a:p>
          <a:p>
            <a:pPr marL="342900" indent="-342900" algn="ctr">
              <a:buAutoNum type="arabicPeriod"/>
            </a:pPr>
            <a:endParaRPr lang="es-CO" b="1" dirty="0">
              <a:solidFill>
                <a:srgbClr val="FF0000"/>
              </a:solidFill>
            </a:endParaRPr>
          </a:p>
          <a:p>
            <a:pPr marL="342900" indent="-342900" algn="ctr">
              <a:buAutoNum type="arabicPeriod"/>
            </a:pPr>
            <a:r>
              <a:rPr lang="es-CO" b="1" dirty="0" smtClean="0">
                <a:solidFill>
                  <a:srgbClr val="FF0000"/>
                </a:solidFill>
              </a:rPr>
              <a:t>Realizando </a:t>
            </a:r>
            <a:r>
              <a:rPr lang="es-CO" b="1" dirty="0" smtClean="0">
                <a:solidFill>
                  <a:srgbClr val="FF0000"/>
                </a:solidFill>
              </a:rPr>
              <a:t>el insert – select en una misma sentencia</a:t>
            </a:r>
            <a:endParaRPr lang="es-CO" b="1" dirty="0">
              <a:solidFill>
                <a:srgbClr val="FF0000"/>
              </a:solidFill>
            </a:endParaRPr>
          </a:p>
        </p:txBody>
      </p:sp>
      <p:pic>
        <p:nvPicPr>
          <p:cNvPr id="3" name="Imagen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88035" y="1983788"/>
            <a:ext cx="9331574" cy="4656004"/>
          </a:xfrm>
          <a:prstGeom prst="rect">
            <a:avLst/>
          </a:prstGeom>
        </p:spPr>
      </p:pic>
      <p:pic>
        <p:nvPicPr>
          <p:cNvPr id="5" name="Imagen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1521" y="1047750"/>
            <a:ext cx="10153650" cy="419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08379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2985655" y="237944"/>
            <a:ext cx="6096000" cy="830997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s-CO" sz="2400" dirty="0" smtClean="0"/>
              <a:t> </a:t>
            </a:r>
            <a:r>
              <a:rPr lang="es-CO" sz="2400" b="1" dirty="0">
                <a:solidFill>
                  <a:schemeClr val="bg1"/>
                </a:solidFill>
              </a:rPr>
              <a:t>B</a:t>
            </a:r>
            <a:r>
              <a:rPr lang="es-CO" sz="2400" b="1" dirty="0" smtClean="0">
                <a:solidFill>
                  <a:schemeClr val="bg1"/>
                </a:solidFill>
              </a:rPr>
              <a:t>. Actualizar </a:t>
            </a:r>
            <a:r>
              <a:rPr lang="es-CO" sz="2400" b="1" dirty="0">
                <a:solidFill>
                  <a:schemeClr val="bg1"/>
                </a:solidFill>
              </a:rPr>
              <a:t>datos con valores de otra tabla </a:t>
            </a:r>
          </a:p>
          <a:p>
            <a:pPr algn="ctr"/>
            <a:r>
              <a:rPr lang="es-CO" sz="2400" b="1" dirty="0">
                <a:solidFill>
                  <a:srgbClr val="FF0000"/>
                </a:solidFill>
              </a:rPr>
              <a:t>(Update)</a:t>
            </a:r>
          </a:p>
        </p:txBody>
      </p:sp>
      <p:sp>
        <p:nvSpPr>
          <p:cNvPr id="4" name="Rectángulo 3"/>
          <p:cNvSpPr/>
          <p:nvPr/>
        </p:nvSpPr>
        <p:spPr>
          <a:xfrm>
            <a:off x="352287" y="1455889"/>
            <a:ext cx="10496720" cy="175432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s-CO" b="1" dirty="0" smtClean="0">
                <a:solidFill>
                  <a:schemeClr val="bg1"/>
                </a:solidFill>
              </a:rPr>
              <a:t>Siguiendo con el ejemplo de las entidades cancion y casadisquera.</a:t>
            </a:r>
          </a:p>
          <a:p>
            <a:pPr algn="ctr"/>
            <a:endParaRPr lang="es-CO" b="1" dirty="0">
              <a:solidFill>
                <a:schemeClr val="bg1"/>
              </a:solidFill>
            </a:endParaRPr>
          </a:p>
          <a:p>
            <a:r>
              <a:rPr lang="es-CO" b="1" dirty="0" smtClean="0">
                <a:solidFill>
                  <a:schemeClr val="bg1"/>
                </a:solidFill>
              </a:rPr>
              <a:t>		</a:t>
            </a:r>
            <a:r>
              <a:rPr lang="es-CO" b="1" dirty="0" smtClean="0">
                <a:solidFill>
                  <a:srgbClr val="FF0000"/>
                </a:solidFill>
              </a:rPr>
              <a:t>1. Se pretende alterar la tabla cancion para que almacene el nombre de la casa disquera</a:t>
            </a:r>
            <a:br>
              <a:rPr lang="es-CO" b="1" dirty="0" smtClean="0">
                <a:solidFill>
                  <a:srgbClr val="FF0000"/>
                </a:solidFill>
              </a:rPr>
            </a:br>
            <a:r>
              <a:rPr lang="es-CO" b="1" dirty="0" smtClean="0">
                <a:solidFill>
                  <a:srgbClr val="FF0000"/>
                </a:solidFill>
              </a:rPr>
              <a:t> 		y eliminar la entidad casadisquera</a:t>
            </a:r>
          </a:p>
          <a:p>
            <a:endParaRPr lang="es-CO" b="1" dirty="0">
              <a:solidFill>
                <a:srgbClr val="FF0000"/>
              </a:solidFill>
            </a:endParaRPr>
          </a:p>
          <a:p>
            <a:r>
              <a:rPr lang="es-CO" b="1" dirty="0" smtClean="0">
                <a:solidFill>
                  <a:srgbClr val="FF0000"/>
                </a:solidFill>
              </a:rPr>
              <a:t>		2. Agregar un campo llamado casadisquera en la entidad cancion. </a:t>
            </a:r>
            <a:endParaRPr lang="es-CO" b="1" dirty="0">
              <a:solidFill>
                <a:srgbClr val="FF0000"/>
              </a:solidFill>
            </a:endParaRPr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90008" y="3210215"/>
            <a:ext cx="9793605" cy="24314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978755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574964" y="145473"/>
            <a:ext cx="9337963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s-CO" b="1" dirty="0">
              <a:solidFill>
                <a:srgbClr val="FF0000"/>
              </a:solidFill>
            </a:endParaRPr>
          </a:p>
          <a:p>
            <a:r>
              <a:rPr lang="es-CO" b="1" dirty="0">
                <a:solidFill>
                  <a:srgbClr val="FF0000"/>
                </a:solidFill>
              </a:rPr>
              <a:t>		</a:t>
            </a:r>
            <a:r>
              <a:rPr lang="es-CO" b="1" dirty="0" smtClean="0">
                <a:solidFill>
                  <a:srgbClr val="FF0000"/>
                </a:solidFill>
              </a:rPr>
              <a:t>3. Actualizar los valores para este campo creado en la entidad cancion.</a:t>
            </a:r>
          </a:p>
          <a:p>
            <a:r>
              <a:rPr lang="es-CO" b="1" dirty="0" smtClean="0">
                <a:solidFill>
                  <a:srgbClr val="FF0000"/>
                </a:solidFill>
              </a:rPr>
              <a:t>			</a:t>
            </a:r>
            <a:r>
              <a:rPr lang="es-CO" b="1" dirty="0" smtClean="0">
                <a:solidFill>
                  <a:schemeClr val="bg1"/>
                </a:solidFill>
              </a:rPr>
              <a:t>a. Se puede actualizar uno a uno los registros</a:t>
            </a:r>
          </a:p>
          <a:p>
            <a:endParaRPr lang="es-CO" b="1" dirty="0" smtClean="0">
              <a:solidFill>
                <a:schemeClr val="bg1"/>
              </a:solidFill>
            </a:endParaRPr>
          </a:p>
          <a:p>
            <a:r>
              <a:rPr lang="es-CO" b="1" dirty="0">
                <a:solidFill>
                  <a:schemeClr val="bg1"/>
                </a:solidFill>
              </a:rPr>
              <a:t>	</a:t>
            </a:r>
            <a:r>
              <a:rPr lang="es-CO" b="1" dirty="0" smtClean="0">
                <a:solidFill>
                  <a:schemeClr val="bg1"/>
                </a:solidFill>
              </a:rPr>
              <a:t>			</a:t>
            </a:r>
            <a:r>
              <a:rPr lang="es-CO" b="1" dirty="0" smtClean="0">
                <a:solidFill>
                  <a:srgbClr val="FF0000"/>
                </a:solidFill>
              </a:rPr>
              <a:t>Ejemplo: </a:t>
            </a:r>
            <a:r>
              <a:rPr lang="es-CO" b="1" dirty="0" smtClean="0">
                <a:solidFill>
                  <a:schemeClr val="bg1"/>
                </a:solidFill>
              </a:rPr>
              <a:t>update cancion set casadisquera=‘EMI’ where 						idcasa_miusic=‘003’; </a:t>
            </a:r>
          </a:p>
          <a:p>
            <a:endParaRPr lang="es-CO" b="1" dirty="0" smtClean="0">
              <a:solidFill>
                <a:schemeClr val="bg1"/>
              </a:solidFill>
            </a:endParaRPr>
          </a:p>
          <a:p>
            <a:r>
              <a:rPr lang="es-CO" b="1" dirty="0" smtClean="0">
                <a:solidFill>
                  <a:schemeClr val="bg1"/>
                </a:solidFill>
              </a:rPr>
              <a:t>		</a:t>
            </a:r>
            <a:r>
              <a:rPr lang="es-CO" b="1" dirty="0" smtClean="0">
                <a:solidFill>
                  <a:srgbClr val="FF0000"/>
                </a:solidFill>
              </a:rPr>
              <a:t>Nota: </a:t>
            </a:r>
            <a:r>
              <a:rPr lang="es-CO" b="1" dirty="0" smtClean="0">
                <a:solidFill>
                  <a:schemeClr val="bg1"/>
                </a:solidFill>
              </a:rPr>
              <a:t>manualmente se elimina el campo idcasa_miusic y la entidad 				casadisquera.</a:t>
            </a:r>
          </a:p>
          <a:p>
            <a:endParaRPr lang="es-CO" b="1" dirty="0" smtClean="0">
              <a:solidFill>
                <a:schemeClr val="bg1"/>
              </a:solidFill>
            </a:endParaRPr>
          </a:p>
          <a:p>
            <a:r>
              <a:rPr lang="es-CO" b="1" dirty="0">
                <a:solidFill>
                  <a:schemeClr val="bg1"/>
                </a:solidFill>
              </a:rPr>
              <a:t>	</a:t>
            </a:r>
            <a:r>
              <a:rPr lang="es-CO" b="1" dirty="0" smtClean="0">
                <a:solidFill>
                  <a:schemeClr val="bg1"/>
                </a:solidFill>
              </a:rPr>
              <a:t>	4. Realizando la actualización con un </a:t>
            </a:r>
            <a:r>
              <a:rPr lang="es-CO" b="1" dirty="0" err="1">
                <a:solidFill>
                  <a:schemeClr val="bg1"/>
                </a:solidFill>
              </a:rPr>
              <a:t>J</a:t>
            </a:r>
            <a:r>
              <a:rPr lang="es-CO" b="1" dirty="0" err="1" smtClean="0">
                <a:solidFill>
                  <a:schemeClr val="bg1"/>
                </a:solidFill>
              </a:rPr>
              <a:t>oin</a:t>
            </a:r>
            <a:endParaRPr lang="es-CO" b="1" dirty="0">
              <a:solidFill>
                <a:schemeClr val="bg1"/>
              </a:solidFill>
            </a:endParaRPr>
          </a:p>
        </p:txBody>
      </p:sp>
      <p:pic>
        <p:nvPicPr>
          <p:cNvPr id="3" name="Imagen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03280" y="3191275"/>
            <a:ext cx="9588413" cy="27185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5728899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2777837" y="237944"/>
            <a:ext cx="6096000" cy="830997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s-CO" sz="2400" b="1" dirty="0">
                <a:solidFill>
                  <a:schemeClr val="bg1"/>
                </a:solidFill>
              </a:rPr>
              <a:t>C</a:t>
            </a:r>
            <a:r>
              <a:rPr lang="es-CO" sz="2400" b="1" dirty="0" smtClean="0">
                <a:solidFill>
                  <a:schemeClr val="bg1"/>
                </a:solidFill>
              </a:rPr>
              <a:t>. </a:t>
            </a:r>
            <a:r>
              <a:rPr lang="es-CO" sz="2400" b="1" dirty="0">
                <a:solidFill>
                  <a:schemeClr val="bg1"/>
                </a:solidFill>
              </a:rPr>
              <a:t>Actualización en cascada </a:t>
            </a:r>
          </a:p>
          <a:p>
            <a:pPr algn="ctr"/>
            <a:r>
              <a:rPr lang="es-CO" sz="2400" b="1" dirty="0">
                <a:solidFill>
                  <a:srgbClr val="FF0000"/>
                </a:solidFill>
              </a:rPr>
              <a:t>(Update – Join)</a:t>
            </a:r>
          </a:p>
        </p:txBody>
      </p:sp>
      <p:pic>
        <p:nvPicPr>
          <p:cNvPr id="3" name="Imagen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92897" y="1433945"/>
            <a:ext cx="9477581" cy="35848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635385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rcuito">
  <a:themeElements>
    <a:clrScheme name="Circuito">
      <a:dk1>
        <a:sysClr val="windowText" lastClr="000000"/>
      </a:dk1>
      <a:lt1>
        <a:sysClr val="window" lastClr="FFFFFF"/>
      </a:lt1>
      <a:dk2>
        <a:srgbClr val="134770"/>
      </a:dk2>
      <a:lt2>
        <a:srgbClr val="82FFFF"/>
      </a:lt2>
      <a:accent1>
        <a:srgbClr val="9ACD4C"/>
      </a:accent1>
      <a:accent2>
        <a:srgbClr val="FAA93A"/>
      </a:accent2>
      <a:accent3>
        <a:srgbClr val="D35940"/>
      </a:accent3>
      <a:accent4>
        <a:srgbClr val="B258D3"/>
      </a:accent4>
      <a:accent5>
        <a:srgbClr val="63A0CC"/>
      </a:accent5>
      <a:accent6>
        <a:srgbClr val="8AC4A7"/>
      </a:accent6>
      <a:hlink>
        <a:srgbClr val="B8FA56"/>
      </a:hlink>
      <a:folHlink>
        <a:srgbClr val="7AF8CC"/>
      </a:folHlink>
    </a:clrScheme>
    <a:fontScheme name="Circuito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o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0911B802-464C-4241-8DD9-B60FF88E379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TM04033919[[fn=Circuito]]</Template>
  <TotalTime>582</TotalTime>
  <Words>321</Words>
  <Application>Microsoft Office PowerPoint</Application>
  <PresentationFormat>Panorámica</PresentationFormat>
  <Paragraphs>63</Paragraphs>
  <Slides>17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17</vt:i4>
      </vt:variant>
    </vt:vector>
  </HeadingPairs>
  <TitlesOfParts>
    <vt:vector size="21" baseType="lpstr">
      <vt:lpstr>Arial</vt:lpstr>
      <vt:lpstr>Trebuchet MS</vt:lpstr>
      <vt:lpstr>Tw Cen MT</vt:lpstr>
      <vt:lpstr>Circuito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01054-06</dc:creator>
  <cp:lastModifiedBy>Yolfaris Naidit Fuertes Arroyo</cp:lastModifiedBy>
  <cp:revision>48</cp:revision>
  <dcterms:created xsi:type="dcterms:W3CDTF">2017-03-04T00:26:15Z</dcterms:created>
  <dcterms:modified xsi:type="dcterms:W3CDTF">2017-10-06T22:37:42Z</dcterms:modified>
</cp:coreProperties>
</file>